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10058400" cx="7772400"/>
  <p:notesSz cx="6858000" cy="9144000"/>
  <p:embeddedFontLst>
    <p:embeddedFont>
      <p:font typeface="Oswald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0C5BC89-0F67-4547-815E-9856DFC57559}">
  <a:tblStyle styleId="{A0C5BC89-0F67-4547-815E-9856DFC575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swald-bold.fntdata"/><Relationship Id="rId25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9b51c6a96_0_0:notes"/>
          <p:cNvSpPr/>
          <p:nvPr>
            <p:ph idx="2" type="sldImg"/>
          </p:nvPr>
        </p:nvSpPr>
        <p:spPr>
          <a:xfrm>
            <a:off x="2104485" y="685800"/>
            <a:ext cx="264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9b51c6a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4900e2a33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4900e2a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Kim--no need to open them up; I have listed the LC seats on the slide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03b5ce2d9_1_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03b5ce2d9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524bc3680_0_1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524bc368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529544c29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529544c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529544c29_0_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529544c2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529544c29_0_1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529544c2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524bc3680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524bc368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524bc3680_0_2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524bc368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529544c29_0_2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529544c2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529544c29_0_29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529544c2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Amanda--this does not impact our current relationship and course offerings with ECTC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will introduce Kim at the end of this Slide.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f8675c19f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f8675c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03b5ce2d9_0_6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03b5ce2d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f8675c19f_0_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f8675c19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3b5ce2d9_0_5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03b5ce2d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03b5ce2d9_0_0:notes"/>
          <p:cNvSpPr/>
          <p:nvPr>
            <p:ph idx="2" type="sldImg"/>
          </p:nvPr>
        </p:nvSpPr>
        <p:spPr>
          <a:xfrm>
            <a:off x="2104485" y="685800"/>
            <a:ext cx="264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03b5ce2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524bc3680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524bc36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524bc3680_0_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524bc368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ea0865ffb_0_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ea0865ff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Kim--no need to open them up; I have listed the LC seats on the slide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spreadsheets/d/1PEaOuFJGDks6ZbYc-FCnlgFmaDXUdSzC7ndyfT5ZLH8/edit#gid=0" TargetMode="External"/><Relationship Id="rId5" Type="http://schemas.openxmlformats.org/officeDocument/2006/relationships/hyperlink" Target="https://docs.google.com/spreadsheets/d/1eEx4oob3ozbhwPB7-u0CR4hJSp3G3dmixcolbkV3ZTg/edit#gid=0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spreadsheets/d/1mJDdfL_sLYNI_xytncaRaSYZdMK8coWHGC8yxIGkrwE/edit#gid=0" TargetMode="External"/><Relationship Id="rId5" Type="http://schemas.openxmlformats.org/officeDocument/2006/relationships/hyperlink" Target="https://docs.google.com/spreadsheets/d/1GjVMDwXjPkUKrk_sv_sGs2XCnUGP5VvTKH4mrXjCl_A/edit#gid=0" TargetMode="External"/><Relationship Id="rId6" Type="http://schemas.openxmlformats.org/officeDocument/2006/relationships/hyperlink" Target="https://docs.google.com/spreadsheets/d/1ovomaX3MakzJAW3-V6DwK262KYkXz7V7R1x7PJ2GvgA/edit#gid=0" TargetMode="External"/><Relationship Id="rId7" Type="http://schemas.openxmlformats.org/officeDocument/2006/relationships/hyperlink" Target="https://docs.google.com/spreadsheets/d/1ojaHNnVQB-fXPDjT8jTJlM8xnszfOu3DgCUBuRkg8NM/edit#gid=0" TargetMode="External"/><Relationship Id="rId8" Type="http://schemas.openxmlformats.org/officeDocument/2006/relationships/hyperlink" Target="https://docs.google.com/spreadsheets/d/1ojaHNnVQB-fXPDjT8jTJlM8xnszfOu3DgCUBuRkg8NM/edit#gi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375" y="214874"/>
            <a:ext cx="7205225" cy="20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3600" y="3323974"/>
            <a:ext cx="163830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12785" l="0" r="0" t="15058"/>
          <a:stretch/>
        </p:blipFill>
        <p:spPr>
          <a:xfrm>
            <a:off x="4160716" y="3323975"/>
            <a:ext cx="3040884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75250" y="5255125"/>
            <a:ext cx="1912162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83613" y="5377925"/>
            <a:ext cx="1508166" cy="1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401550" y="2693675"/>
            <a:ext cx="6969300" cy="4500600"/>
          </a:xfrm>
          <a:prstGeom prst="rect">
            <a:avLst/>
          </a:prstGeom>
          <a:noFill/>
          <a:ln cap="flat" cmpd="sng" w="76200">
            <a:solidFill>
              <a:srgbClr val="8B8A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622962" y="7743100"/>
            <a:ext cx="4526467" cy="137606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4379"/>
                </a:solidFill>
                <a:latin typeface="Montserrat;900"/>
              </a:rPr>
              <a:t>Parent</a:t>
            </a:r>
            <a:br>
              <a:rPr b="0" i="0">
                <a:ln>
                  <a:noFill/>
                </a:ln>
                <a:solidFill>
                  <a:srgbClr val="004379"/>
                </a:solidFill>
                <a:latin typeface="Montserrat;900"/>
              </a:rPr>
            </a:br>
            <a:r>
              <a:rPr b="0" i="0">
                <a:ln>
                  <a:noFill/>
                </a:ln>
                <a:solidFill>
                  <a:srgbClr val="004379"/>
                </a:solidFill>
                <a:latin typeface="Montserrat;900"/>
              </a:rPr>
              <a:t>Information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2119300" y="9376625"/>
            <a:ext cx="3337364" cy="51205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1">
                <a:ln>
                  <a:noFill/>
                </a:ln>
                <a:solidFill>
                  <a:srgbClr val="8B8A8A"/>
                </a:solidFill>
                <a:latin typeface="Montserrat;300"/>
              </a:rPr>
              <a:t>2019-2020</a:t>
            </a:r>
          </a:p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2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283575" y="1697525"/>
            <a:ext cx="7205100" cy="82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FF0000"/>
                </a:solidFill>
              </a:rPr>
              <a:t>NUMBER OF SEATS PER PATHWAY</a:t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FF0000"/>
                </a:solidFill>
              </a:rPr>
              <a:t>Introductory Course</a:t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rgbClr val="FF0000"/>
                </a:solidFill>
              </a:rPr>
              <a:t>LOCATION:  LaRue County High School</a:t>
            </a:r>
            <a:endParaRPr b="1" sz="2800" u="sng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 u="sng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chemeClr val="dk1"/>
                </a:solidFill>
              </a:rPr>
              <a:t>NEW SKILLS FOR YOUTH PATHWAYS</a:t>
            </a:r>
            <a:endParaRPr b="1" sz="2800" u="sng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hlink"/>
                </a:solidFill>
                <a:hlinkClick r:id="rId4"/>
              </a:rPr>
              <a:t>PRINCIPLES OF HEALTH SCIENCE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/>
              <a:t>38 Seats, Virtual Class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*Students will need to travel to Nelson Co. ATC to complete more advanced coursework, but we can offer the introductory course at LCHS</a:t>
            </a:r>
            <a:endParaRPr b="1" i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hlink"/>
                </a:solidFill>
                <a:hlinkClick r:id="rId5"/>
              </a:rPr>
              <a:t>TEACHING AND LEARNING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All in-house at LCHS; unlimited space</a:t>
            </a:r>
            <a:endParaRPr b="1" i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6705600" y="7776250"/>
            <a:ext cx="3333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 txBox="1"/>
          <p:nvPr/>
        </p:nvSpPr>
        <p:spPr>
          <a:xfrm>
            <a:off x="6339325" y="9382200"/>
            <a:ext cx="1695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401075" y="1697525"/>
            <a:ext cx="7087800" cy="82482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THE LC STUDENT EXPERIENCE</a:t>
            </a:r>
            <a:endParaRPr b="1" sz="3000" u="sng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Varies by Pathway</a:t>
            </a:r>
            <a:endParaRPr b="1" i="1" sz="2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Most Pathways</a:t>
            </a:r>
            <a:endParaRPr b="1" sz="2800" u="sng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  	</a:t>
            </a:r>
            <a:r>
              <a:rPr b="1" lang="en" sz="2400"/>
              <a:t>  	  9th--LCHS</a:t>
            </a:r>
            <a:endParaRPr b="1" sz="2400"/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10th--LCHS/Regional Academy</a:t>
            </a:r>
            <a:endParaRPr b="1" sz="2400"/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11th--LCHS/Regional Academy</a:t>
            </a:r>
            <a:endParaRPr b="1" sz="2400"/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12th--LCHS/Regional Academy;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          		Work-Based Learning; ECTC 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          		advanced coursework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EXCEPTIONS: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--Health Science can begin at LCHS in 9th gr.; travel to Nelson Co. ATC for advanced classes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--Engineering (PLTW): Nelson Co. ATC every year, beginning in 9th grade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--These are examples. Grade levels can vary as we are phasing in these pathways.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4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610775" y="1697525"/>
            <a:ext cx="6531300" cy="8109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THE LC STUDENT EXPERIENCE</a:t>
            </a:r>
            <a:endParaRPr b="1" i="1" sz="2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Daily ATC Schedule; Year 1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Monday-Friday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7:40 		 Bus Departs LCHS for NC-ATC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	</a:t>
            </a:r>
            <a:r>
              <a:rPr b="1" i="1" lang="en" sz="2400"/>
              <a:t>*Students may eat breakfast on the bus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	*Route--Lincoln Pkwy &amp; Bluegrass Pkwy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8:35-9:55 Nelson Co. ATC Class (</a:t>
            </a:r>
            <a:r>
              <a:rPr b="1" i="1" lang="en" sz="2400"/>
              <a:t>Tentative</a:t>
            </a:r>
            <a:r>
              <a:rPr b="1" lang="en" sz="2400"/>
              <a:t>)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10:00		Bus Departs NC-ATC for LCHS</a:t>
            </a:r>
            <a:endParaRPr b="1"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*The rest of the school day will be normal LCHS schedule, including lunch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accent5"/>
                </a:solidFill>
              </a:rPr>
              <a:t>For their required 6 period schedule, students will take:</a:t>
            </a:r>
            <a:endParaRPr b="1" sz="2400" u="sng">
              <a:solidFill>
                <a:schemeClr val="accent5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THREE live credits at LCHS</a:t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TWO live credits at NC-ATC</a:t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ONE online course (likely Social Studies)</a:t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2400"/>
              <a:t>*Internet available on the bus</a:t>
            </a:r>
            <a:endParaRPr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5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0" name="Google Shape;150;p25"/>
          <p:cNvSpPr txBox="1"/>
          <p:nvPr/>
        </p:nvSpPr>
        <p:spPr>
          <a:xfrm>
            <a:off x="610775" y="1697525"/>
            <a:ext cx="6531300" cy="8109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THE LC STUDENT EXPERIENCE</a:t>
            </a:r>
            <a:endParaRPr b="1" i="1" sz="2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Variation for PLTW Engineering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TWO OPTIONS, depending on student interest and math needs.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/>
              <a:t>OPTION A</a:t>
            </a:r>
            <a:endParaRPr b="1" sz="2400" u="sng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Teach an integrated math/PLTW course. </a:t>
            </a:r>
            <a:r>
              <a:rPr b="1" i="1" lang="en" sz="2400"/>
              <a:t>Two NC-ATC credits are math and PLTW.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/>
              <a:t>OPTION B</a:t>
            </a:r>
            <a:endParaRPr b="1" sz="2400" u="sng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Separate math from PLTW.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--LCHS students take math at LCHS 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--Only travel to NC-ATC for one semester --Only take the online class for 1 semester; be in the live class the other semester. --Take 2 other electives in the non-ATC semester.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6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610775" y="1697525"/>
            <a:ext cx="6531300" cy="8109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THE LC STUDENT EXPERIENCE</a:t>
            </a:r>
            <a:endParaRPr b="1" i="1" sz="2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Variation for PLTW Engineering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/>
              <a:t>OPTION B</a:t>
            </a:r>
            <a:r>
              <a:rPr b="1" lang="en" sz="2400"/>
              <a:t>--Separate math from PLTW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EXAMPLE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  <p:graphicFrame>
        <p:nvGraphicFramePr>
          <p:cNvPr id="158" name="Google Shape;158;p26"/>
          <p:cNvGraphicFramePr/>
          <p:nvPr/>
        </p:nvGraphicFramePr>
        <p:xfrm>
          <a:off x="396413" y="41932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{A0C5BC89-0F67-4547-815E-9856DFC57559}</a:tableStyleId>
              </a:tblPr>
              <a:tblGrid>
                <a:gridCol w="480875"/>
                <a:gridCol w="3145450"/>
                <a:gridCol w="3461075"/>
              </a:tblGrid>
              <a:tr h="765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FALL 2019</a:t>
                      </a:r>
                      <a:endParaRPr b="1" sz="24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(All at LCHS)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SPRING 2020</a:t>
                      </a:r>
                      <a:endParaRPr b="1" sz="24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(NC-ATC Morning)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1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Elective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Engineering Course 1</a:t>
                      </a:r>
                      <a:endParaRPr b="1"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(2 period block)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2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Elective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75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3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Social Studies</a:t>
                      </a:r>
                      <a:endParaRPr b="1"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(Live Class) 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Social Studies</a:t>
                      </a:r>
                      <a:endParaRPr b="1"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(Online Class)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4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English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English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5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Math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Math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6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Science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Science</a:t>
                      </a:r>
                      <a:endParaRPr b="1" sz="2400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7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5" name="Google Shape;165;p27"/>
          <p:cNvSpPr txBox="1"/>
          <p:nvPr/>
        </p:nvSpPr>
        <p:spPr>
          <a:xfrm>
            <a:off x="610775" y="1697525"/>
            <a:ext cx="6531300" cy="8109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THE LC STUDENT EXPERIENCE</a:t>
            </a:r>
            <a:endParaRPr b="1" i="1" sz="2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Variation for PLTW Engineering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Final decision on Option A or B will be made by the NSFY Leadership Team based on needs from all five participating high schools. (Late April/Early May)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/>
              <a:t>--</a:t>
            </a:r>
            <a:r>
              <a:rPr b="1" i="1" lang="en" sz="2400"/>
              <a:t>If you sign up now, you may change your mind after the final decision is made.</a:t>
            </a:r>
            <a:endParaRPr b="1" i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Option A is the long-term plan for the Engineering pathway. </a:t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Option B may be a short term solution to get the program started.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>
                <a:solidFill>
                  <a:schemeClr val="accent5"/>
                </a:solidFill>
              </a:rPr>
              <a:t>Eventually, Engineering could become a full-day NC-ATC program. At that time, students would have the choice to continue or opt out.</a:t>
            </a:r>
            <a:endParaRPr b="1" i="1" sz="2400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8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2" name="Google Shape;172;p28"/>
          <p:cNvSpPr txBox="1"/>
          <p:nvPr/>
        </p:nvSpPr>
        <p:spPr>
          <a:xfrm>
            <a:off x="401075" y="1697525"/>
            <a:ext cx="7087800" cy="82482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SELECTION CRITERIA</a:t>
            </a:r>
            <a:endParaRPr b="1" sz="3000" u="sng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The following criteria will be considered to make selection decisions. </a:t>
            </a:r>
            <a:endParaRPr b="1" sz="3000"/>
          </a:p>
          <a:p>
            <a:pPr indent="-419100" lvl="0" marL="114300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 sz="3000"/>
              <a:t>Scholastic Achievement</a:t>
            </a:r>
            <a:endParaRPr b="1" sz="3000"/>
          </a:p>
          <a:p>
            <a:pPr indent="-419100" lvl="0" marL="114300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 sz="3000"/>
              <a:t>Attendance</a:t>
            </a:r>
            <a:endParaRPr b="1" sz="3000"/>
          </a:p>
          <a:p>
            <a:pPr indent="-419100" lvl="0" marL="114300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 sz="3000"/>
              <a:t>School Discipline Referrals</a:t>
            </a:r>
            <a:endParaRPr b="1" sz="3000"/>
          </a:p>
          <a:p>
            <a:pPr indent="-419100" lvl="0" marL="114300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 sz="3000"/>
              <a:t>Future Plans</a:t>
            </a:r>
            <a:endParaRPr b="1" sz="3000"/>
          </a:p>
          <a:p>
            <a:pPr indent="0" lvl="0" marL="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3000"/>
              <a:t>Continuation in the program is contingent upon maintaining acceptable achievement, attendance, and behavior. </a:t>
            </a:r>
            <a:endParaRPr b="1" i="1"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  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9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9" name="Google Shape;179;p29"/>
          <p:cNvSpPr txBox="1"/>
          <p:nvPr/>
        </p:nvSpPr>
        <p:spPr>
          <a:xfrm>
            <a:off x="401075" y="1697525"/>
            <a:ext cx="7087800" cy="79512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APPLICATION--</a:t>
            </a:r>
            <a:r>
              <a:rPr b="1" lang="en" sz="3000" u="sng">
                <a:solidFill>
                  <a:srgbClr val="FF0000"/>
                </a:solidFill>
                <a:highlight>
                  <a:srgbClr val="FFFF00"/>
                </a:highlight>
              </a:rPr>
              <a:t>DUE BY MARCH 29</a:t>
            </a:r>
            <a:endParaRPr b="1" sz="3000" u="sng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Further details on Selection Criteria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Listing of All Programs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Summary of Logistics/Expectations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Student Information</a:t>
            </a:r>
            <a:endParaRPr b="1" i="1" sz="2800"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rPr b="1" i="1" lang="en" sz="2800"/>
              <a:t>1st, 2nd, 3rd choice of program</a:t>
            </a:r>
            <a:endParaRPr b="1" i="1" sz="2800"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rPr b="1" i="1" lang="en" sz="2800"/>
              <a:t>Narratives:</a:t>
            </a:r>
            <a:endParaRPr b="1" i="1" sz="2800"/>
          </a:p>
          <a:p>
            <a:pPr indent="-463550" lvl="1" marL="9715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b="1" i="1" lang="en" sz="2800"/>
              <a:t>Explain WHY you want to participate including any background experiences that may be applicable.</a:t>
            </a:r>
            <a:endParaRPr b="1" i="1" sz="2800"/>
          </a:p>
          <a:p>
            <a:pPr indent="-463550" lvl="1" marL="9715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b="1" i="1" lang="en" sz="2800"/>
              <a:t>What are your plans after HS? Future career goals?</a:t>
            </a:r>
            <a:endParaRPr b="1" i="1" sz="2800"/>
          </a:p>
          <a:p>
            <a:pPr indent="-463550" lvl="1" marL="9715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b="1" i="1" lang="en" sz="2800"/>
              <a:t>List any clubs, activities, hobbies (school or non-school)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	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0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401075" y="1697525"/>
            <a:ext cx="7087800" cy="79512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APPLICATION--</a:t>
            </a:r>
            <a:r>
              <a:rPr b="1" lang="en" sz="3000" u="sng">
                <a:solidFill>
                  <a:srgbClr val="FF0000"/>
                </a:solidFill>
                <a:highlight>
                  <a:srgbClr val="FFFF00"/>
                </a:highlight>
              </a:rPr>
              <a:t>DUE BY MARCH 29</a:t>
            </a:r>
            <a:r>
              <a:rPr b="1" i="1" lang="en" sz="2800"/>
              <a:t>	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Student Commitment Sign-Off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I, ___________________________, would like to participate in the New Skills for Youth program as stated above. I understand that I am responsible for keeping my achievement, attendance, and behavior on track for success in order to continue the program in the future.</a:t>
            </a:r>
            <a:endParaRPr b="1" i="1"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Parent/Guardian Information, Permission &amp; Sign-Off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I give my student, ________________________, permission to participate in the New Skills for Youth program. I have read the information on page 1 and I understand that travel and online coursework are required for participation. I agree to stay informed of my student’s achievement, attendance, and behavior to ensure he/she is on track for success and I understand continuation in this program is contingent upon maintaining acceptable achievement, attendance, and behavior.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8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31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3" name="Google Shape;193;p31"/>
          <p:cNvSpPr txBox="1"/>
          <p:nvPr/>
        </p:nvSpPr>
        <p:spPr>
          <a:xfrm>
            <a:off x="401075" y="1697525"/>
            <a:ext cx="7087800" cy="79512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rgbClr val="FF0000"/>
                </a:solidFill>
              </a:rPr>
              <a:t>APPLICATION--</a:t>
            </a:r>
            <a:r>
              <a:rPr b="1" lang="en" sz="3000" u="sng">
                <a:solidFill>
                  <a:srgbClr val="FF0000"/>
                </a:solidFill>
                <a:highlight>
                  <a:srgbClr val="FFFF00"/>
                </a:highlight>
              </a:rPr>
              <a:t>DUE BY MARCH 29</a:t>
            </a:r>
            <a:endParaRPr b="1" sz="3000" u="sng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FOR OFFICE USE ONLY</a:t>
            </a:r>
            <a:endParaRPr b="1"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/>
              <a:t>ACHIEVEMENT:</a:t>
            </a:r>
            <a:endParaRPr b="1" sz="2400" u="sng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GPA: _________  Credits Earned: __________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Current Class Performance:  _______________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Achievement Comments: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/>
              <a:t>ATTENDANCE:</a:t>
            </a:r>
            <a:endParaRPr b="1" sz="2400" u="sng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Current School Year Absences----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Unexcused: ________  Excused: ____________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Current School Year Tardies----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Unexcused: ________  Excused: ____________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Attendance Comments: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/>
              <a:t>BEHAVIOR:</a:t>
            </a:r>
            <a:endParaRPr b="1" sz="2400" u="sng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Current School Year Infractions:  ____________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Behavior Comments: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800"/>
              <a:t>	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264950" y="1976750"/>
            <a:ext cx="7242600" cy="82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PURPOSE</a:t>
            </a:r>
            <a:r>
              <a:rPr lang="en" sz="2400"/>
              <a:t>      </a:t>
            </a:r>
            <a:endParaRPr sz="2400"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264950" y="2803850"/>
            <a:ext cx="7242600" cy="68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Increase student access to dual credit opportunities and seamless postsecondary pathways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Allow students to earn industry recognized credentials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Provide students Work-Based Learning (WBL) experiences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Include pathways leading to the top 5 industry sectors, as identified by the Kentucky Center for Education &amp; Workforce Statistics (KCEWS)</a:t>
            </a:r>
            <a:endParaRPr i="1"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000000"/>
              </a:solidFill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375" y="214875"/>
            <a:ext cx="7205225" cy="160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ctrTitle"/>
          </p:nvPr>
        </p:nvSpPr>
        <p:spPr>
          <a:xfrm>
            <a:off x="264950" y="1976750"/>
            <a:ext cx="7242600" cy="82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PURPOSE</a:t>
            </a:r>
            <a:r>
              <a:rPr lang="en" sz="2400"/>
              <a:t>      </a:t>
            </a:r>
            <a:endParaRPr sz="2400"/>
          </a:p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264950" y="3157775"/>
            <a:ext cx="7242600" cy="62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Employer-driven, with Business &amp; Industry partners providing direction in pathway decisions and Work-Based Learning experiences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Provide all-day learning environments that include both CTE and academic courses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i="1" lang="en" sz="3000">
                <a:solidFill>
                  <a:srgbClr val="000000"/>
                </a:solidFill>
              </a:rPr>
              <a:t>Transform the high school experience in Kentucky</a:t>
            </a:r>
            <a:endParaRPr i="1" sz="3000">
              <a:solidFill>
                <a:srgbClr val="000000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375" y="214875"/>
            <a:ext cx="7205225" cy="160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264900" y="2153900"/>
            <a:ext cx="7242600" cy="104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Benefits Already Seen</a:t>
            </a:r>
            <a:endParaRPr b="1"/>
          </a:p>
        </p:txBody>
      </p:sp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925125" y="3295550"/>
            <a:ext cx="6161100" cy="626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">
                <a:solidFill>
                  <a:srgbClr val="000000"/>
                </a:solidFill>
              </a:rPr>
              <a:t>Local Business &amp; Industry Connections</a:t>
            </a:r>
            <a:endParaRPr>
              <a:solidFill>
                <a:srgbClr val="000000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lphaLcPeriod"/>
            </a:pPr>
            <a:r>
              <a:rPr lang="en">
                <a:solidFill>
                  <a:srgbClr val="000000"/>
                </a:solidFill>
              </a:rPr>
              <a:t>Career Fair</a:t>
            </a:r>
            <a:endParaRPr>
              <a:solidFill>
                <a:srgbClr val="000000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lphaLcPeriod"/>
            </a:pPr>
            <a:r>
              <a:rPr lang="en">
                <a:solidFill>
                  <a:srgbClr val="000000"/>
                </a:solidFill>
              </a:rPr>
              <a:t>Mock Interviews</a:t>
            </a:r>
            <a:endParaRPr>
              <a:solidFill>
                <a:srgbClr val="000000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lphaLcPeriod"/>
            </a:pPr>
            <a:r>
              <a:rPr lang="en">
                <a:solidFill>
                  <a:srgbClr val="000000"/>
                </a:solidFill>
              </a:rPr>
              <a:t>Work-Based Learning Partners</a:t>
            </a:r>
            <a:endParaRPr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">
                <a:solidFill>
                  <a:srgbClr val="000000"/>
                </a:solidFill>
              </a:rPr>
              <a:t>Power in Numbers--dual credit &amp; credentialing negotiations with post-secondary</a:t>
            </a:r>
            <a:endParaRPr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">
                <a:solidFill>
                  <a:srgbClr val="000000"/>
                </a:solidFill>
              </a:rPr>
              <a:t>Research leading to in-house and ATC pathways for 19-20</a:t>
            </a:r>
            <a:endParaRPr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">
                <a:solidFill>
                  <a:srgbClr val="000000"/>
                </a:solidFill>
              </a:rPr>
              <a:t>Increased awareness among students, staff, and families about career opportunities for the future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375" y="214874"/>
            <a:ext cx="7205225" cy="20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ctrTitle"/>
          </p:nvPr>
        </p:nvSpPr>
        <p:spPr>
          <a:xfrm>
            <a:off x="264900" y="2071500"/>
            <a:ext cx="7242600" cy="84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18-19 Activities</a:t>
            </a:r>
            <a:endParaRPr sz="4800"/>
          </a:p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519750" y="3047775"/>
            <a:ext cx="6987900" cy="6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Summer Kick-Off July 2018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Research Fall 2018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Visits to Regional Centers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National Career Academy Conference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Pathway Meetings with Post-Secondary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Meetings with Industry Partners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Student Voice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○"/>
            </a:pPr>
            <a:r>
              <a:rPr lang="en" sz="3000">
                <a:solidFill>
                  <a:srgbClr val="000000"/>
                </a:solidFill>
              </a:rPr>
              <a:t>Representative team from all five high schools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Developing a name and branding materials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Site visits</a:t>
            </a:r>
            <a:endParaRPr sz="3000">
              <a:solidFill>
                <a:srgbClr val="000000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75" y="-1"/>
            <a:ext cx="7205225" cy="20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375" y="214874"/>
            <a:ext cx="7205225" cy="20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460950" y="2084575"/>
            <a:ext cx="6740700" cy="78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What excites you about the New Skills For Youth (NSFY) collaboration?</a:t>
            </a:r>
            <a:endParaRPr b="1"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STUDENTS’ PERSPECTIVES</a:t>
            </a:r>
            <a:endParaRPr b="1"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“ It’s collaborative and brings all students across the region together.”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   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“I like that it brings businesses and students together through dynamic regional partnerships.”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“It reflects the fact that all of us are on a path and need help getting from A to B faster.”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“It puts us ahead of other districts in the state and gives students in our region an added advantage.”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“I like that it helps us be better prepared to meet the needs of employers in the region.”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ctrTitle"/>
          </p:nvPr>
        </p:nvSpPr>
        <p:spPr>
          <a:xfrm>
            <a:off x="264925" y="1808500"/>
            <a:ext cx="7242600" cy="98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18-19 Activities</a:t>
            </a:r>
            <a:endParaRPr sz="4800"/>
          </a:p>
        </p:txBody>
      </p:sp>
      <p:sp>
        <p:nvSpPr>
          <p:cNvPr id="103" name="Google Shape;103;p19"/>
          <p:cNvSpPr txBox="1"/>
          <p:nvPr>
            <p:ph idx="1" type="subTitle"/>
          </p:nvPr>
        </p:nvSpPr>
        <p:spPr>
          <a:xfrm>
            <a:off x="519750" y="3161575"/>
            <a:ext cx="6987900" cy="66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Planning for </a:t>
            </a:r>
            <a:r>
              <a:rPr i="1" lang="en" sz="3000">
                <a:solidFill>
                  <a:srgbClr val="000000"/>
                </a:solidFill>
              </a:rPr>
              <a:t>OUR</a:t>
            </a:r>
            <a:r>
              <a:rPr lang="en" sz="3000">
                <a:solidFill>
                  <a:srgbClr val="000000"/>
                </a:solidFill>
              </a:rPr>
              <a:t> Academy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Determining steps for 19-20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Determining long term goals and envisioning the future “academy”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Dual Credit agreements with Universities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Student meetings &amp; field trips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Career Launch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Parent meeting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Next Steps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Student Application (March 29)</a:t>
            </a:r>
            <a:endParaRPr sz="3000">
              <a:solidFill>
                <a:srgbClr val="000000"/>
              </a:solidFill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" sz="3000">
                <a:solidFill>
                  <a:srgbClr val="000000"/>
                </a:solidFill>
              </a:rPr>
              <a:t>Student Selection (April)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75" y="-1"/>
            <a:ext cx="7205225" cy="20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ctrTitle"/>
          </p:nvPr>
        </p:nvSpPr>
        <p:spPr>
          <a:xfrm>
            <a:off x="264925" y="1934300"/>
            <a:ext cx="72426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Dual Credit &amp; Credentials</a:t>
            </a:r>
            <a:endParaRPr b="1"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5"/>
                </a:solidFill>
              </a:rPr>
              <a:t>Details Vary by Pathway</a:t>
            </a:r>
            <a:endParaRPr b="1" sz="2400">
              <a:solidFill>
                <a:schemeClr val="accent5"/>
              </a:solidFill>
            </a:endParaRPr>
          </a:p>
        </p:txBody>
      </p:sp>
      <p:sp>
        <p:nvSpPr>
          <p:cNvPr id="110" name="Google Shape;110;p20"/>
          <p:cNvSpPr txBox="1"/>
          <p:nvPr>
            <p:ph idx="1" type="subTitle"/>
          </p:nvPr>
        </p:nvSpPr>
        <p:spPr>
          <a:xfrm>
            <a:off x="302425" y="2867325"/>
            <a:ext cx="7205100" cy="6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Every NSFY pathway will include opportunities for dual credit</a:t>
            </a:r>
            <a:endParaRPr sz="2600">
              <a:solidFill>
                <a:srgbClr val="000000"/>
              </a:solidFill>
            </a:endParaRPr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○"/>
            </a:pPr>
            <a:r>
              <a:rPr lang="en" sz="2600">
                <a:solidFill>
                  <a:srgbClr val="000000"/>
                </a:solidFill>
              </a:rPr>
              <a:t>Students who complete some college coursework </a:t>
            </a:r>
            <a:r>
              <a:rPr i="1" lang="en" sz="2600" u="sng">
                <a:solidFill>
                  <a:srgbClr val="000000"/>
                </a:solidFill>
              </a:rPr>
              <a:t>in</a:t>
            </a:r>
            <a:r>
              <a:rPr lang="en" sz="2600">
                <a:solidFill>
                  <a:srgbClr val="000000"/>
                </a:solidFill>
              </a:rPr>
              <a:t> HS are more likely to enroll </a:t>
            </a:r>
            <a:r>
              <a:rPr i="1" lang="en" sz="2600" u="sng">
                <a:solidFill>
                  <a:srgbClr val="000000"/>
                </a:solidFill>
              </a:rPr>
              <a:t>after</a:t>
            </a:r>
            <a:r>
              <a:rPr lang="en" sz="2600">
                <a:solidFill>
                  <a:srgbClr val="000000"/>
                </a:solidFill>
              </a:rPr>
              <a:t> HS</a:t>
            </a:r>
            <a:endParaRPr sz="2600">
              <a:solidFill>
                <a:srgbClr val="000000"/>
              </a:solidFill>
            </a:endParaRPr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○"/>
            </a:pPr>
            <a:r>
              <a:rPr lang="en" sz="2600">
                <a:solidFill>
                  <a:srgbClr val="000000"/>
                </a:solidFill>
              </a:rPr>
              <a:t>KY offers FREE dual credit to every HS student (2 Academic Courses + 2 CTE Courses)</a:t>
            </a:r>
            <a:endParaRPr sz="2600">
              <a:solidFill>
                <a:srgbClr val="000000"/>
              </a:solidFill>
            </a:endParaRPr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○"/>
            </a:pPr>
            <a:r>
              <a:rPr lang="en" sz="2600">
                <a:solidFill>
                  <a:srgbClr val="000000"/>
                </a:solidFill>
              </a:rPr>
              <a:t>Reduced rate ($56/credit hour) for additional courses</a:t>
            </a:r>
            <a:endParaRPr sz="2600">
              <a:solidFill>
                <a:srgbClr val="000000"/>
              </a:solidFill>
            </a:endParaRPr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○"/>
            </a:pPr>
            <a:r>
              <a:rPr lang="en" sz="2600">
                <a:solidFill>
                  <a:srgbClr val="000000"/>
                </a:solidFill>
              </a:rPr>
              <a:t>Must meet eligibility requirements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Every NSFY pathway will be aligned with, at minimum, an Associate Degree program.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Every NSFY pathway will include opportunities to complete “credentialing” assessments</a:t>
            </a:r>
            <a:endParaRPr sz="2600">
              <a:solidFill>
                <a:srgbClr val="000000"/>
              </a:solidFill>
            </a:endParaRPr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○"/>
            </a:pPr>
            <a:r>
              <a:rPr lang="en" sz="2600">
                <a:solidFill>
                  <a:srgbClr val="000000"/>
                </a:solidFill>
              </a:rPr>
              <a:t>Same as adult learners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75" y="-1"/>
            <a:ext cx="7205225" cy="20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88" y="0"/>
            <a:ext cx="7205225" cy="16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/>
          <p:nvPr/>
        </p:nvSpPr>
        <p:spPr>
          <a:xfrm>
            <a:off x="283600" y="1616300"/>
            <a:ext cx="7322700" cy="3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283575" y="1697525"/>
            <a:ext cx="7205100" cy="82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FF0000"/>
                </a:solidFill>
              </a:rPr>
              <a:t>NUMBER OF SEATS PER PATHWAY</a:t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FF0000"/>
                </a:solidFill>
              </a:rPr>
              <a:t>Introductory Course</a:t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rgbClr val="FF0000"/>
                </a:solidFill>
              </a:rPr>
              <a:t>LOCATION:  Nelson Co. ATC</a:t>
            </a:r>
            <a:endParaRPr b="1" sz="2800" u="sng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chemeClr val="dk1"/>
                </a:solidFill>
              </a:rPr>
              <a:t>NEW SKILLS FOR YOUTH PATHWAYS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hlink"/>
                </a:solidFill>
                <a:hlinkClick r:id="rId4"/>
              </a:rPr>
              <a:t>CARPENTRY</a:t>
            </a:r>
            <a:r>
              <a:rPr b="1" lang="en" sz="2800"/>
              <a:t> (14 seats)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hlink"/>
                </a:solidFill>
                <a:hlinkClick r:id="rId5"/>
              </a:rPr>
              <a:t>ELECTRICAL</a:t>
            </a:r>
            <a:r>
              <a:rPr b="1" lang="en" sz="2800"/>
              <a:t> (14 seats)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hlink"/>
                </a:solidFill>
                <a:hlinkClick r:id="rId6"/>
              </a:rPr>
              <a:t>WELDING</a:t>
            </a:r>
            <a:r>
              <a:rPr b="1" lang="en" sz="2800"/>
              <a:t> (9 seats)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PLTW </a:t>
            </a:r>
            <a:r>
              <a:rPr b="1" lang="en" sz="2800" u="sng">
                <a:solidFill>
                  <a:schemeClr val="accent5"/>
                </a:solidFill>
                <a:hlinkClick r:id="rId7"/>
              </a:rPr>
              <a:t>E</a:t>
            </a:r>
            <a:r>
              <a:rPr b="1" lang="en" sz="2800" u="sng">
                <a:solidFill>
                  <a:schemeClr val="hlink"/>
                </a:solidFill>
                <a:hlinkClick r:id="rId8"/>
              </a:rPr>
              <a:t>NGINEERING</a:t>
            </a:r>
            <a:r>
              <a:rPr b="1" lang="en" sz="2800"/>
              <a:t> (15 seats)</a:t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/>
              <a:t>TRADITIONAL PATHWAYS</a:t>
            </a:r>
            <a:endParaRPr b="1" sz="2800" u="sng">
              <a:solidFill>
                <a:schemeClr val="accent5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AUTOMOTIVE </a:t>
            </a:r>
            <a:r>
              <a:rPr b="1" lang="en" sz="2800">
                <a:solidFill>
                  <a:schemeClr val="dk1"/>
                </a:solidFill>
              </a:rPr>
              <a:t>(2 seats)</a:t>
            </a:r>
            <a:endParaRPr b="1" sz="2800" u="sng">
              <a:solidFill>
                <a:schemeClr val="accent5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AIR CONDITIONING TECH </a:t>
            </a:r>
            <a:r>
              <a:rPr b="1" lang="en" sz="2800">
                <a:solidFill>
                  <a:schemeClr val="dk1"/>
                </a:solidFill>
              </a:rPr>
              <a:t>(2 seats)</a:t>
            </a:r>
            <a:endParaRPr b="1" sz="2800" u="sng">
              <a:solidFill>
                <a:schemeClr val="accent5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 u="sng">
                <a:solidFill>
                  <a:schemeClr val="accent5"/>
                </a:solidFill>
              </a:rPr>
              <a:t>COMPUTER-AIDED DRAFTING </a:t>
            </a:r>
            <a:r>
              <a:rPr b="1" lang="en" sz="2800">
                <a:solidFill>
                  <a:schemeClr val="dk1"/>
                </a:solidFill>
              </a:rPr>
              <a:t>(2 seats)</a:t>
            </a:r>
            <a:r>
              <a:rPr b="1" lang="en" sz="2800" u="sng">
                <a:solidFill>
                  <a:schemeClr val="accent5"/>
                </a:solidFill>
              </a:rPr>
              <a:t> </a:t>
            </a:r>
            <a:endParaRPr b="1" sz="2800" u="sng">
              <a:solidFill>
                <a:schemeClr val="accent5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6705600" y="7776250"/>
            <a:ext cx="3333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6339325" y="9382200"/>
            <a:ext cx="1695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